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7.xml"/><Relationship Id="rId22" Type="http://schemas.openxmlformats.org/officeDocument/2006/relationships/font" Target="fonts/Nunito-boldItalic.fntdata"/><Relationship Id="rId10" Type="http://schemas.openxmlformats.org/officeDocument/2006/relationships/slide" Target="slides/slide6.xml"/><Relationship Id="rId21" Type="http://schemas.openxmlformats.org/officeDocument/2006/relationships/font" Target="fonts/Nuni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regular.fntdata"/><Relationship Id="rId14" Type="http://schemas.openxmlformats.org/officeDocument/2006/relationships/slide" Target="slides/slide10.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slide" Target="slides/slide1.xml"/><Relationship Id="rId19" Type="http://schemas.openxmlformats.org/officeDocument/2006/relationships/font" Target="fonts/Nunito-regular.fntdata"/><Relationship Id="rId6" Type="http://schemas.openxmlformats.org/officeDocument/2006/relationships/slide" Target="slides/slide2.xml"/><Relationship Id="rId18" Type="http://schemas.openxmlformats.org/officeDocument/2006/relationships/font" Target="fonts/NunitoSemiBold-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70e2e5526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g70e2e552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efac8e0e3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efac8e0e3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7efac8e0e3_0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67a197d3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67a197d3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867a197d3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67a197d3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67a197d3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867a197d3e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67a197d3e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67a197d3e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867a197d3e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867a197d3e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67a197d3e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867a197d3e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67a197d3e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67a197d3e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g867a197d3e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67a197d3e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67a197d3e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g867a197d3e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67a197d3e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67a197d3e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g867a197d3e_0_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1" name="Shape 161"/>
        <p:cNvGrpSpPr/>
        <p:nvPr/>
      </p:nvGrpSpPr>
      <p:grpSpPr>
        <a:xfrm>
          <a:off x="0" y="0"/>
          <a:ext cx="0" cy="0"/>
          <a:chOff x="0" y="0"/>
          <a:chExt cx="0" cy="0"/>
        </a:xfrm>
      </p:grpSpPr>
      <p:sp>
        <p:nvSpPr>
          <p:cNvPr id="162" name="Google Shape;162;p19"/>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3" name="Google Shape;163;p19"/>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4" name="Google Shape;164;p19"/>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ocs.google.com/document/d/14JoFalyO4vl7tVKYY6n6Uo_wAdODeOBBdDKMGrD7dRM/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6257925" y="2681000"/>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0" lang="en-US" sz="3000">
                <a:latin typeface="Nunito SemiBold"/>
                <a:ea typeface="Nunito SemiBold"/>
                <a:cs typeface="Nunito SemiBold"/>
                <a:sym typeface="Nunito SemiBold"/>
              </a:rPr>
              <a:t>ERP Recommendations</a:t>
            </a:r>
            <a:endParaRPr b="0" sz="3000">
              <a:latin typeface="Nunito SemiBold"/>
              <a:ea typeface="Nunito SemiBold"/>
              <a:cs typeface="Nunito SemiBold"/>
              <a:sym typeface="Nunito SemiBold"/>
            </a:endParaRPr>
          </a:p>
        </p:txBody>
      </p:sp>
      <p:sp>
        <p:nvSpPr>
          <p:cNvPr id="170" name="Google Shape;170;p20"/>
          <p:cNvSpPr txBox="1"/>
          <p:nvPr>
            <p:ph idx="1" type="subTitle"/>
          </p:nvPr>
        </p:nvSpPr>
        <p:spPr>
          <a:xfrm>
            <a:off x="6257861" y="3558907"/>
            <a:ext cx="53694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Production &amp; Maintenance</a:t>
            </a:r>
            <a:endParaRPr/>
          </a:p>
          <a:p>
            <a:pPr indent="0" lvl="0" marL="0" rtl="0" algn="l">
              <a:lnSpc>
                <a:spcPct val="90000"/>
              </a:lnSpc>
              <a:spcBef>
                <a:spcPts val="0"/>
              </a:spcBef>
              <a:spcAft>
                <a:spcPts val="0"/>
              </a:spcAft>
              <a:buClr>
                <a:schemeClr val="dk1"/>
              </a:buClr>
              <a:buSzPts val="2400"/>
              <a:buNone/>
            </a:pPr>
            <a:r>
              <a:rPr lang="en-US" sz="1800"/>
              <a:t>21 </a:t>
            </a:r>
            <a:r>
              <a:rPr lang="en-US" sz="1800"/>
              <a:t>July 2020</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KY.jpg" id="278" name="Google Shape;278;p29"/>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279" name="Google Shape;279;p29"/>
          <p:cNvSpPr txBox="1"/>
          <p:nvPr>
            <p:ph type="title"/>
          </p:nvPr>
        </p:nvSpPr>
        <p:spPr>
          <a:xfrm>
            <a:off x="6197600" y="33601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US" sz="4267">
                <a:solidFill>
                  <a:srgbClr val="1FE6FC"/>
                </a:solidFill>
              </a:rPr>
              <a:t>Thank you</a:t>
            </a:r>
            <a:endParaRPr sz="4267">
              <a:solidFill>
                <a:srgbClr val="1FE6F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Improvement Areas</a:t>
            </a:r>
            <a:endParaRPr/>
          </a:p>
        </p:txBody>
      </p:sp>
      <p:sp>
        <p:nvSpPr>
          <p:cNvPr id="177" name="Google Shape;177;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8" name="Google Shape;178;p21"/>
          <p:cNvSpPr txBox="1"/>
          <p:nvPr/>
        </p:nvSpPr>
        <p:spPr>
          <a:xfrm>
            <a:off x="149225" y="1073225"/>
            <a:ext cx="11867700" cy="5164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Inventory Receipt Process</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Assembly Process &amp; BOM</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Field Maintenance </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Performance Tracking &amp; Management</a:t>
            </a:r>
            <a:endParaRPr sz="1200">
              <a:latin typeface="Nunito"/>
              <a:ea typeface="Nunito"/>
              <a:cs typeface="Nunito"/>
              <a:sym typeface="Nunito"/>
            </a:endParaRPr>
          </a:p>
          <a:p>
            <a:pPr indent="0" lvl="0" marL="457200" rtl="0" algn="l">
              <a:spcBef>
                <a:spcPts val="0"/>
              </a:spcBef>
              <a:spcAft>
                <a:spcPts val="0"/>
              </a:spcAft>
              <a:buNone/>
            </a:pPr>
            <a:r>
              <a:t/>
            </a:r>
            <a:endParaRPr sz="1200">
              <a:latin typeface="Nunito"/>
              <a:ea typeface="Nunito"/>
              <a:cs typeface="Nunito"/>
              <a:sym typeface="Nunito"/>
            </a:endParaRPr>
          </a:p>
          <a:p>
            <a:pPr indent="0" lvl="0" marL="457200" rtl="0" algn="l">
              <a:spcBef>
                <a:spcPts val="0"/>
              </a:spcBef>
              <a:spcAft>
                <a:spcPts val="0"/>
              </a:spcAft>
              <a:buNone/>
            </a:pPr>
            <a:r>
              <a:t/>
            </a:r>
            <a:endParaRPr sz="12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Inventory Receipt Process</a:t>
            </a:r>
            <a:endParaRPr/>
          </a:p>
        </p:txBody>
      </p:sp>
      <p:sp>
        <p:nvSpPr>
          <p:cNvPr id="185" name="Google Shape;185;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6" name="Google Shape;186;p22"/>
          <p:cNvSpPr txBox="1"/>
          <p:nvPr/>
        </p:nvSpPr>
        <p:spPr>
          <a:xfrm>
            <a:off x="149225" y="1073225"/>
            <a:ext cx="11867700" cy="51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22222"/>
                </a:solidFill>
                <a:highlight>
                  <a:schemeClr val="lt1"/>
                </a:highlight>
                <a:latin typeface="Nunito"/>
                <a:ea typeface="Nunito"/>
                <a:cs typeface="Nunito"/>
                <a:sym typeface="Nunito"/>
              </a:rPr>
              <a:t>PROBLEM STATEMENT</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rPr lang="en-US" sz="1200">
                <a:solidFill>
                  <a:srgbClr val="222222"/>
                </a:solidFill>
                <a:highlight>
                  <a:schemeClr val="lt1"/>
                </a:highlight>
                <a:latin typeface="Nunito"/>
                <a:ea typeface="Nunito"/>
                <a:cs typeface="Nunito"/>
                <a:sym typeface="Nunito"/>
              </a:rPr>
              <a:t>The inventory receipt process is </a:t>
            </a:r>
            <a:r>
              <a:rPr lang="en-US" sz="1200" u="sng">
                <a:solidFill>
                  <a:schemeClr val="hlink"/>
                </a:solidFill>
                <a:highlight>
                  <a:schemeClr val="lt1"/>
                </a:highlight>
                <a:latin typeface="Nunito"/>
                <a:ea typeface="Nunito"/>
                <a:cs typeface="Nunito"/>
                <a:sym typeface="Nunito"/>
                <a:hlinkClick r:id="rId3"/>
              </a:rPr>
              <a:t>manual</a:t>
            </a:r>
            <a:r>
              <a:rPr lang="en-US" sz="1200">
                <a:solidFill>
                  <a:srgbClr val="222222"/>
                </a:solidFill>
                <a:highlight>
                  <a:schemeClr val="lt1"/>
                </a:highlight>
                <a:latin typeface="Nunito"/>
                <a:ea typeface="Nunito"/>
                <a:cs typeface="Nunito"/>
                <a:sym typeface="Nunito"/>
              </a:rPr>
              <a:t>, heavily reliant on user and there is a significant amount of time between time of inventory receipt to time of warehouse/bin stocking. Summary of steps taken</a:t>
            </a:r>
            <a:endParaRPr sz="1200">
              <a:solidFill>
                <a:srgbClr val="222222"/>
              </a:solidFill>
              <a:highlight>
                <a:schemeClr val="lt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Manual typing &amp; printing of parts serial numbers at the time of inventory receipt</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Manual t</a:t>
            </a:r>
            <a:r>
              <a:rPr lang="en-US" sz="1200">
                <a:solidFill>
                  <a:srgbClr val="222222"/>
                </a:solidFill>
                <a:highlight>
                  <a:schemeClr val="lt1"/>
                </a:highlight>
                <a:latin typeface="Nunito"/>
                <a:ea typeface="Nunito"/>
                <a:cs typeface="Nunito"/>
                <a:sym typeface="Nunito"/>
              </a:rPr>
              <a:t>agging of parts with the printed serial numbers</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Manual ERP GRN cre</a:t>
            </a:r>
            <a:r>
              <a:rPr lang="en-US" sz="1200">
                <a:solidFill>
                  <a:srgbClr val="222222"/>
                </a:solidFill>
                <a:highlight>
                  <a:schemeClr val="lt1"/>
                </a:highlight>
                <a:latin typeface="Nunito"/>
                <a:ea typeface="Nunito"/>
                <a:cs typeface="Nunito"/>
                <a:sym typeface="Nunito"/>
              </a:rPr>
              <a:t>ation (typing serial numbers into the GRN)</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Poor shelf life of serial numbers stickers</a:t>
            </a:r>
            <a:endParaRPr sz="1200">
              <a:solidFill>
                <a:srgbClr val="222222"/>
              </a:solidFill>
              <a:highlight>
                <a:schemeClr val="lt1"/>
              </a:highlight>
              <a:latin typeface="Nunito"/>
              <a:ea typeface="Nunito"/>
              <a:cs typeface="Nunito"/>
              <a:sym typeface="Nunito"/>
            </a:endParaRPr>
          </a:p>
          <a:p>
            <a:pPr indent="0" lvl="0" marL="0" marR="0" rtl="0" algn="l">
              <a:lnSpc>
                <a:spcPct val="100000"/>
              </a:lnSpc>
              <a:spcBef>
                <a:spcPts val="0"/>
              </a:spcBef>
              <a:spcAft>
                <a:spcPts val="0"/>
              </a:spcAft>
              <a:buNone/>
            </a:pPr>
            <a:r>
              <a:t/>
            </a:r>
            <a:endParaRPr sz="1200">
              <a:solidFill>
                <a:srgbClr val="222222"/>
              </a:solidFill>
              <a:highlight>
                <a:schemeClr val="lt1"/>
              </a:highlight>
              <a:latin typeface="Nunito"/>
              <a:ea typeface="Nunito"/>
              <a:cs typeface="Nunito"/>
              <a:sym typeface="Nunito"/>
            </a:endParaRPr>
          </a:p>
          <a:p>
            <a:pPr indent="0" lvl="0" marL="0" marR="0" rtl="0" algn="l">
              <a:lnSpc>
                <a:spcPct val="100000"/>
              </a:lnSpc>
              <a:spcBef>
                <a:spcPts val="0"/>
              </a:spcBef>
              <a:spcAft>
                <a:spcPts val="0"/>
              </a:spcAft>
              <a:buNone/>
            </a:pPr>
            <a:r>
              <a:rPr lang="en-US" sz="1200">
                <a:solidFill>
                  <a:srgbClr val="222222"/>
                </a:solidFill>
                <a:highlight>
                  <a:schemeClr val="lt1"/>
                </a:highlight>
                <a:latin typeface="Nunito"/>
                <a:ea typeface="Nunito"/>
                <a:cs typeface="Nunito"/>
                <a:sym typeface="Nunito"/>
              </a:rPr>
              <a:t>These steps results to</a:t>
            </a:r>
            <a:endParaRPr sz="1200">
              <a:solidFill>
                <a:srgbClr val="222222"/>
              </a:solidFill>
              <a:highlight>
                <a:schemeClr val="lt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Delayed inbound QC process waiting for printing &amp; tagging of parts</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Other stores operations are put on hold </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Char char="●"/>
            </a:pPr>
            <a:r>
              <a:rPr lang="en-US" sz="1200">
                <a:solidFill>
                  <a:srgbClr val="222222"/>
                </a:solidFill>
                <a:highlight>
                  <a:schemeClr val="lt1"/>
                </a:highlight>
                <a:latin typeface="Nunito"/>
                <a:ea typeface="Nunito"/>
                <a:cs typeface="Nunito"/>
                <a:sym typeface="Nunito"/>
              </a:rPr>
              <a:t>High costs. It costs $0.20 per sticker or $20 per KP which is quite high</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Char char="●"/>
            </a:pPr>
            <a:r>
              <a:rPr lang="en-US" sz="1200">
                <a:solidFill>
                  <a:srgbClr val="222222"/>
                </a:solidFill>
                <a:highlight>
                  <a:schemeClr val="lt1"/>
                </a:highlight>
                <a:latin typeface="Nunito"/>
                <a:ea typeface="Nunito"/>
                <a:cs typeface="Nunito"/>
                <a:sym typeface="Nunito"/>
              </a:rPr>
              <a:t>Time wastage from manual typing of serial numbers which also creates room for errors</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Time wastage in </a:t>
            </a:r>
            <a:r>
              <a:rPr lang="en-US" sz="1200">
                <a:solidFill>
                  <a:srgbClr val="222222"/>
                </a:solidFill>
                <a:highlight>
                  <a:schemeClr val="lt1"/>
                </a:highlight>
                <a:latin typeface="Nunito"/>
                <a:ea typeface="Nunito"/>
                <a:cs typeface="Nunito"/>
                <a:sym typeface="Nunito"/>
              </a:rPr>
              <a:t>validating GRN (~2 days to validate 800 serial numbers for a single part)</a:t>
            </a:r>
            <a:endParaRPr sz="1200">
              <a:solidFill>
                <a:srgbClr val="222222"/>
              </a:solidFill>
              <a:highlight>
                <a:schemeClr val="lt1"/>
              </a:highlight>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Inventory Receipt Process</a:t>
            </a:r>
            <a:endParaRPr/>
          </a:p>
        </p:txBody>
      </p:sp>
      <p:sp>
        <p:nvSpPr>
          <p:cNvPr id="193" name="Google Shape;193;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94" name="Google Shape;194;p23"/>
          <p:cNvPicPr preferRelativeResize="0"/>
          <p:nvPr/>
        </p:nvPicPr>
        <p:blipFill>
          <a:blip r:embed="rId3">
            <a:alphaModFix/>
          </a:blip>
          <a:stretch>
            <a:fillRect/>
          </a:stretch>
        </p:blipFill>
        <p:spPr>
          <a:xfrm>
            <a:off x="1931050" y="1758600"/>
            <a:ext cx="1403634" cy="1242229"/>
          </a:xfrm>
          <a:prstGeom prst="rect">
            <a:avLst/>
          </a:prstGeom>
          <a:noFill/>
          <a:ln>
            <a:noFill/>
          </a:ln>
        </p:spPr>
      </p:pic>
      <p:pic>
        <p:nvPicPr>
          <p:cNvPr id="195" name="Google Shape;195;p23"/>
          <p:cNvPicPr preferRelativeResize="0"/>
          <p:nvPr/>
        </p:nvPicPr>
        <p:blipFill>
          <a:blip r:embed="rId4">
            <a:alphaModFix/>
          </a:blip>
          <a:stretch>
            <a:fillRect/>
          </a:stretch>
        </p:blipFill>
        <p:spPr>
          <a:xfrm>
            <a:off x="4491041" y="1760555"/>
            <a:ext cx="1403634" cy="1238336"/>
          </a:xfrm>
          <a:prstGeom prst="rect">
            <a:avLst/>
          </a:prstGeom>
          <a:noFill/>
          <a:ln>
            <a:noFill/>
          </a:ln>
        </p:spPr>
      </p:pic>
      <p:sp>
        <p:nvSpPr>
          <p:cNvPr id="196" name="Google Shape;196;p23"/>
          <p:cNvSpPr/>
          <p:nvPr/>
        </p:nvSpPr>
        <p:spPr>
          <a:xfrm>
            <a:off x="3540609" y="2223788"/>
            <a:ext cx="706500" cy="312000"/>
          </a:xfrm>
          <a:prstGeom prst="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5987059" y="2223788"/>
            <a:ext cx="706500" cy="312000"/>
          </a:xfrm>
          <a:prstGeom prst="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3"/>
          <p:cNvPicPr preferRelativeResize="0"/>
          <p:nvPr/>
        </p:nvPicPr>
        <p:blipFill>
          <a:blip r:embed="rId5">
            <a:alphaModFix/>
          </a:blip>
          <a:stretch>
            <a:fillRect/>
          </a:stretch>
        </p:blipFill>
        <p:spPr>
          <a:xfrm>
            <a:off x="6872744" y="1758600"/>
            <a:ext cx="1846913" cy="1238336"/>
          </a:xfrm>
          <a:prstGeom prst="rect">
            <a:avLst/>
          </a:prstGeom>
          <a:noFill/>
          <a:ln>
            <a:noFill/>
          </a:ln>
        </p:spPr>
      </p:pic>
      <p:sp>
        <p:nvSpPr>
          <p:cNvPr id="199" name="Google Shape;199;p23"/>
          <p:cNvSpPr txBox="1"/>
          <p:nvPr/>
        </p:nvSpPr>
        <p:spPr>
          <a:xfrm>
            <a:off x="2003463" y="3052775"/>
            <a:ext cx="12588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Parts Receipt</a:t>
            </a:r>
            <a:endParaRPr sz="1200">
              <a:latin typeface="Nunito"/>
              <a:ea typeface="Nunito"/>
              <a:cs typeface="Nunito"/>
              <a:sym typeface="Nunito"/>
            </a:endParaRPr>
          </a:p>
        </p:txBody>
      </p:sp>
      <p:sp>
        <p:nvSpPr>
          <p:cNvPr id="200" name="Google Shape;200;p23"/>
          <p:cNvSpPr txBox="1"/>
          <p:nvPr/>
        </p:nvSpPr>
        <p:spPr>
          <a:xfrm>
            <a:off x="3766650" y="3052775"/>
            <a:ext cx="2852400" cy="2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Nunito"/>
                <a:ea typeface="Nunito"/>
                <a:cs typeface="Nunito"/>
                <a:sym typeface="Nunito"/>
              </a:rPr>
              <a:t>Serial # Creation &amp; Parts Tagging</a:t>
            </a:r>
            <a:endParaRPr sz="1200">
              <a:latin typeface="Nunito"/>
              <a:ea typeface="Nunito"/>
              <a:cs typeface="Nunito"/>
              <a:sym typeface="Nunito"/>
            </a:endParaRPr>
          </a:p>
        </p:txBody>
      </p:sp>
      <p:sp>
        <p:nvSpPr>
          <p:cNvPr id="201" name="Google Shape;201;p23"/>
          <p:cNvSpPr txBox="1"/>
          <p:nvPr/>
        </p:nvSpPr>
        <p:spPr>
          <a:xfrm>
            <a:off x="6872750" y="3052775"/>
            <a:ext cx="33882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Nunito"/>
                <a:ea typeface="Nunito"/>
                <a:cs typeface="Nunito"/>
                <a:sym typeface="Nunito"/>
              </a:rPr>
              <a:t>GRN Creation &amp; Part Scanning into Odoo</a:t>
            </a:r>
            <a:endParaRPr sz="1200">
              <a:latin typeface="Nunito"/>
              <a:ea typeface="Nunito"/>
              <a:cs typeface="Nunito"/>
              <a:sym typeface="Nunito"/>
            </a:endParaRPr>
          </a:p>
        </p:txBody>
      </p:sp>
      <p:pic>
        <p:nvPicPr>
          <p:cNvPr id="202" name="Google Shape;202;p23"/>
          <p:cNvPicPr preferRelativeResize="0"/>
          <p:nvPr/>
        </p:nvPicPr>
        <p:blipFill>
          <a:blip r:embed="rId6">
            <a:alphaModFix/>
          </a:blip>
          <a:stretch>
            <a:fillRect/>
          </a:stretch>
        </p:blipFill>
        <p:spPr>
          <a:xfrm>
            <a:off x="9002091" y="1758600"/>
            <a:ext cx="1258851" cy="1294166"/>
          </a:xfrm>
          <a:prstGeom prst="rect">
            <a:avLst/>
          </a:prstGeom>
          <a:noFill/>
          <a:ln cap="flat" cmpd="sng" w="9525">
            <a:solidFill>
              <a:srgbClr val="000000"/>
            </a:solidFill>
            <a:prstDash val="solid"/>
            <a:round/>
            <a:headEnd len="sm" w="sm" type="none"/>
            <a:tailEnd len="sm" w="sm" type="none"/>
          </a:ln>
        </p:spPr>
      </p:pic>
      <p:sp>
        <p:nvSpPr>
          <p:cNvPr id="203" name="Google Shape;203;p23"/>
          <p:cNvSpPr txBox="1"/>
          <p:nvPr/>
        </p:nvSpPr>
        <p:spPr>
          <a:xfrm>
            <a:off x="149225" y="1073225"/>
            <a:ext cx="118764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22222"/>
                </a:solidFill>
                <a:highlight>
                  <a:schemeClr val="lt1"/>
                </a:highlight>
                <a:latin typeface="Nunito"/>
                <a:ea typeface="Nunito"/>
                <a:cs typeface="Nunito"/>
                <a:sym typeface="Nunito"/>
              </a:rPr>
              <a:t>VISION</a:t>
            </a:r>
            <a:endParaRPr sz="1200"/>
          </a:p>
        </p:txBody>
      </p:sp>
      <p:sp>
        <p:nvSpPr>
          <p:cNvPr id="204" name="Google Shape;204;p23"/>
          <p:cNvSpPr txBox="1"/>
          <p:nvPr/>
        </p:nvSpPr>
        <p:spPr>
          <a:xfrm>
            <a:off x="110825" y="3512550"/>
            <a:ext cx="11876400" cy="28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22222"/>
                </a:solidFill>
                <a:highlight>
                  <a:schemeClr val="lt1"/>
                </a:highlight>
                <a:latin typeface="Nunito"/>
                <a:ea typeface="Nunito"/>
                <a:cs typeface="Nunito"/>
                <a:sym typeface="Nunito"/>
              </a:rPr>
              <a:t>VALUE ADDED</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b="1"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Time reduction in asset tagging as there is no manual printing</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Improved accuracy (100%)</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Reduction in time between parts receipt and QC process</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Reduction in tagging costs by </a:t>
            </a:r>
            <a:r>
              <a:rPr lang="en-US" sz="1200">
                <a:solidFill>
                  <a:srgbClr val="222222"/>
                </a:solidFill>
                <a:highlight>
                  <a:srgbClr val="FFFF00"/>
                </a:highlight>
                <a:latin typeface="Nunito"/>
                <a:ea typeface="Nunito"/>
                <a:cs typeface="Nunito"/>
                <a:sym typeface="Nunito"/>
              </a:rPr>
              <a:t>X%</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Good shelf life of high quality stickers that can withstand handling and other environmental conditions</a:t>
            </a:r>
            <a:endParaRPr sz="1200">
              <a:solidFill>
                <a:srgbClr val="222222"/>
              </a:solidFill>
              <a:highlight>
                <a:schemeClr val="lt1"/>
              </a:highlight>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Assembly Process &amp; BOM</a:t>
            </a:r>
            <a:endParaRPr/>
          </a:p>
        </p:txBody>
      </p:sp>
      <p:sp>
        <p:nvSpPr>
          <p:cNvPr id="211" name="Google Shape;211;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2" name="Google Shape;212;p24"/>
          <p:cNvSpPr txBox="1"/>
          <p:nvPr/>
        </p:nvSpPr>
        <p:spPr>
          <a:xfrm>
            <a:off x="149225" y="1073225"/>
            <a:ext cx="11867700" cy="51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22222"/>
                </a:solidFill>
                <a:highlight>
                  <a:schemeClr val="lt1"/>
                </a:highlight>
                <a:latin typeface="Nunito"/>
                <a:ea typeface="Nunito"/>
                <a:cs typeface="Nunito"/>
                <a:sym typeface="Nunito"/>
              </a:rPr>
              <a:t>PROBLEM STATEMENT</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rPr lang="en-US" sz="1200">
                <a:solidFill>
                  <a:srgbClr val="222222"/>
                </a:solidFill>
                <a:highlight>
                  <a:schemeClr val="lt1"/>
                </a:highlight>
                <a:latin typeface="Nunito"/>
                <a:ea typeface="Nunito"/>
                <a:cs typeface="Nunito"/>
                <a:sym typeface="Nunito"/>
              </a:rPr>
              <a:t>The current assembly tracking is manual through google sheets (&gt;60000 rows for 700 KPs) and heavily reliant on user. Summary as described below</a:t>
            </a:r>
            <a:endParaRPr sz="1200">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Specific parts are issued against specific MOs which is very labour intensive</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Specific MOs have to be closed against specific KOKOpoints which is again labour intensive and quite inefficient</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MOs consuming the wrong BOM</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Accounting &amp; reconciliation of parts against BOM versions is non existent</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Time lag for when assembly has been completed to when MO is closed (~4 months in the 1st production cycle of 700 KPs)</a:t>
            </a:r>
            <a:endParaRPr sz="1200">
              <a:solidFill>
                <a:srgbClr val="222222"/>
              </a:solidFill>
              <a:highlight>
                <a:schemeClr val="lt1"/>
              </a:highlight>
              <a:latin typeface="Nunito"/>
              <a:ea typeface="Nunito"/>
              <a:cs typeface="Nunito"/>
              <a:sym typeface="Nunito"/>
            </a:endParaRPr>
          </a:p>
          <a:p>
            <a:pPr indent="0" lvl="0" marL="0" marR="0" rtl="0" algn="l">
              <a:lnSpc>
                <a:spcPct val="100000"/>
              </a:lnSpc>
              <a:spcBef>
                <a:spcPts val="0"/>
              </a:spcBef>
              <a:spcAft>
                <a:spcPts val="0"/>
              </a:spcAft>
              <a:buNone/>
            </a:pPr>
            <a:r>
              <a:t/>
            </a:r>
            <a:endParaRPr sz="1200">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200">
              <a:solidFill>
                <a:srgbClr val="222222"/>
              </a:solidFill>
              <a:highlight>
                <a:schemeClr val="lt1"/>
              </a:highlight>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Assembly Process</a:t>
            </a:r>
            <a:endParaRPr/>
          </a:p>
        </p:txBody>
      </p:sp>
      <p:sp>
        <p:nvSpPr>
          <p:cNvPr id="219" name="Google Shape;219;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20" name="Google Shape;220;p25"/>
          <p:cNvPicPr preferRelativeResize="0"/>
          <p:nvPr/>
        </p:nvPicPr>
        <p:blipFill>
          <a:blip r:embed="rId3">
            <a:alphaModFix/>
          </a:blip>
          <a:stretch>
            <a:fillRect/>
          </a:stretch>
        </p:blipFill>
        <p:spPr>
          <a:xfrm>
            <a:off x="5653288" y="1756637"/>
            <a:ext cx="1403634" cy="1242229"/>
          </a:xfrm>
          <a:prstGeom prst="rect">
            <a:avLst/>
          </a:prstGeom>
          <a:noFill/>
          <a:ln>
            <a:noFill/>
          </a:ln>
        </p:spPr>
      </p:pic>
      <p:sp>
        <p:nvSpPr>
          <p:cNvPr id="221" name="Google Shape;221;p25"/>
          <p:cNvSpPr/>
          <p:nvPr/>
        </p:nvSpPr>
        <p:spPr>
          <a:xfrm>
            <a:off x="1864209" y="2221751"/>
            <a:ext cx="706500" cy="312000"/>
          </a:xfrm>
          <a:prstGeom prst="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a:off x="4744934" y="2221751"/>
            <a:ext cx="706500" cy="312000"/>
          </a:xfrm>
          <a:prstGeom prst="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25"/>
          <p:cNvPicPr preferRelativeResize="0"/>
          <p:nvPr/>
        </p:nvPicPr>
        <p:blipFill>
          <a:blip r:embed="rId4">
            <a:alphaModFix/>
          </a:blip>
          <a:stretch>
            <a:fillRect/>
          </a:stretch>
        </p:blipFill>
        <p:spPr>
          <a:xfrm>
            <a:off x="2696144" y="1783375"/>
            <a:ext cx="1846913" cy="1238336"/>
          </a:xfrm>
          <a:prstGeom prst="rect">
            <a:avLst/>
          </a:prstGeom>
          <a:noFill/>
          <a:ln>
            <a:noFill/>
          </a:ln>
        </p:spPr>
      </p:pic>
      <p:sp>
        <p:nvSpPr>
          <p:cNvPr id="224" name="Google Shape;224;p25"/>
          <p:cNvSpPr txBox="1"/>
          <p:nvPr/>
        </p:nvSpPr>
        <p:spPr>
          <a:xfrm>
            <a:off x="327063" y="3052775"/>
            <a:ext cx="12588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Nunito"/>
                <a:ea typeface="Nunito"/>
                <a:cs typeface="Nunito"/>
                <a:sym typeface="Nunito"/>
              </a:rPr>
              <a:t>Create MO</a:t>
            </a:r>
            <a:endParaRPr sz="1200">
              <a:latin typeface="Nunito"/>
              <a:ea typeface="Nunito"/>
              <a:cs typeface="Nunito"/>
              <a:sym typeface="Nunito"/>
            </a:endParaRPr>
          </a:p>
        </p:txBody>
      </p:sp>
      <p:sp>
        <p:nvSpPr>
          <p:cNvPr id="225" name="Google Shape;225;p25"/>
          <p:cNvSpPr txBox="1"/>
          <p:nvPr/>
        </p:nvSpPr>
        <p:spPr>
          <a:xfrm>
            <a:off x="2125475" y="3052775"/>
            <a:ext cx="2687100" cy="2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US" sz="1200">
                <a:latin typeface="Nunito"/>
                <a:ea typeface="Nunito"/>
                <a:cs typeface="Nunito"/>
                <a:sym typeface="Nunito"/>
              </a:rPr>
              <a:t>Issue &amp; Scan Parts Out A</a:t>
            </a:r>
            <a:r>
              <a:rPr lang="en-US" sz="1200">
                <a:latin typeface="Nunito"/>
                <a:ea typeface="Nunito"/>
                <a:cs typeface="Nunito"/>
                <a:sym typeface="Nunito"/>
              </a:rPr>
              <a:t>gainst</a:t>
            </a:r>
            <a:r>
              <a:rPr lang="en-US" sz="1200">
                <a:latin typeface="Nunito"/>
                <a:ea typeface="Nunito"/>
                <a:cs typeface="Nunito"/>
                <a:sym typeface="Nunito"/>
              </a:rPr>
              <a:t> MO</a:t>
            </a:r>
            <a:endParaRPr sz="1200">
              <a:latin typeface="Nunito"/>
              <a:ea typeface="Nunito"/>
              <a:cs typeface="Nunito"/>
              <a:sym typeface="Nunito"/>
            </a:endParaRPr>
          </a:p>
        </p:txBody>
      </p:sp>
      <p:sp>
        <p:nvSpPr>
          <p:cNvPr id="226" name="Google Shape;226;p25"/>
          <p:cNvSpPr txBox="1"/>
          <p:nvPr/>
        </p:nvSpPr>
        <p:spPr>
          <a:xfrm>
            <a:off x="5741325" y="3357525"/>
            <a:ext cx="2437500" cy="2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Nunito"/>
                <a:ea typeface="Nunito"/>
                <a:cs typeface="Nunito"/>
                <a:sym typeface="Nunito"/>
              </a:rPr>
              <a:t>Assemble KP</a:t>
            </a:r>
            <a:endParaRPr sz="1200">
              <a:latin typeface="Nunito"/>
              <a:ea typeface="Nunito"/>
              <a:cs typeface="Nunito"/>
              <a:sym typeface="Nunito"/>
            </a:endParaRPr>
          </a:p>
        </p:txBody>
      </p:sp>
      <p:pic>
        <p:nvPicPr>
          <p:cNvPr id="227" name="Google Shape;227;p25"/>
          <p:cNvPicPr preferRelativeResize="0"/>
          <p:nvPr/>
        </p:nvPicPr>
        <p:blipFill>
          <a:blip r:embed="rId5">
            <a:alphaModFix/>
          </a:blip>
          <a:stretch>
            <a:fillRect/>
          </a:stretch>
        </p:blipFill>
        <p:spPr>
          <a:xfrm>
            <a:off x="327041" y="1730675"/>
            <a:ext cx="1258851" cy="1294166"/>
          </a:xfrm>
          <a:prstGeom prst="rect">
            <a:avLst/>
          </a:prstGeom>
          <a:noFill/>
          <a:ln cap="flat" cmpd="sng" w="9525">
            <a:solidFill>
              <a:srgbClr val="000000"/>
            </a:solidFill>
            <a:prstDash val="solid"/>
            <a:round/>
            <a:headEnd len="sm" w="sm" type="none"/>
            <a:tailEnd len="sm" w="sm" type="none"/>
          </a:ln>
        </p:spPr>
      </p:pic>
      <p:sp>
        <p:nvSpPr>
          <p:cNvPr id="228" name="Google Shape;228;p25"/>
          <p:cNvSpPr txBox="1"/>
          <p:nvPr/>
        </p:nvSpPr>
        <p:spPr>
          <a:xfrm>
            <a:off x="149225" y="1073225"/>
            <a:ext cx="118764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22222"/>
                </a:solidFill>
                <a:highlight>
                  <a:schemeClr val="lt1"/>
                </a:highlight>
                <a:latin typeface="Nunito"/>
                <a:ea typeface="Nunito"/>
                <a:cs typeface="Nunito"/>
                <a:sym typeface="Nunito"/>
              </a:rPr>
              <a:t>VISION</a:t>
            </a:r>
            <a:endParaRPr sz="1200"/>
          </a:p>
        </p:txBody>
      </p:sp>
      <p:sp>
        <p:nvSpPr>
          <p:cNvPr id="229" name="Google Shape;229;p25"/>
          <p:cNvSpPr txBox="1"/>
          <p:nvPr/>
        </p:nvSpPr>
        <p:spPr>
          <a:xfrm>
            <a:off x="110825" y="4278500"/>
            <a:ext cx="11876400" cy="15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22222"/>
                </a:solidFill>
                <a:highlight>
                  <a:schemeClr val="lt1"/>
                </a:highlight>
                <a:latin typeface="Nunito"/>
                <a:ea typeface="Nunito"/>
                <a:cs typeface="Nunito"/>
                <a:sym typeface="Nunito"/>
              </a:rPr>
              <a:t>VALUE ADDED</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b="1"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Simple and less labour intensive. Any part can go to any KP</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More accurate and MOs are closed out in a timely fashion</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First stage of assembly QC is auto completed</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Efficient. Cycle time reduced by </a:t>
            </a:r>
            <a:r>
              <a:rPr lang="en-US" sz="1200">
                <a:solidFill>
                  <a:srgbClr val="222222"/>
                </a:solidFill>
                <a:highlight>
                  <a:srgbClr val="FFFF00"/>
                </a:highlight>
                <a:latin typeface="Nunito"/>
                <a:ea typeface="Nunito"/>
                <a:cs typeface="Nunito"/>
                <a:sym typeface="Nunito"/>
              </a:rPr>
              <a:t>X%</a:t>
            </a:r>
            <a:endParaRPr sz="1200">
              <a:solidFill>
                <a:srgbClr val="222222"/>
              </a:solidFill>
              <a:highlight>
                <a:srgbClr val="FFFF00"/>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Real time tracking &amp; reporting of BOM versions against respective KPs</a:t>
            </a:r>
            <a:endParaRPr sz="1200">
              <a:solidFill>
                <a:srgbClr val="222222"/>
              </a:solidFill>
              <a:highlight>
                <a:schemeClr val="lt1"/>
              </a:highlight>
              <a:latin typeface="Nunito"/>
              <a:ea typeface="Nunito"/>
              <a:cs typeface="Nunito"/>
              <a:sym typeface="Nunito"/>
            </a:endParaRPr>
          </a:p>
        </p:txBody>
      </p:sp>
      <p:sp>
        <p:nvSpPr>
          <p:cNvPr id="230" name="Google Shape;230;p25"/>
          <p:cNvSpPr/>
          <p:nvPr/>
        </p:nvSpPr>
        <p:spPr>
          <a:xfrm>
            <a:off x="8610459" y="2196963"/>
            <a:ext cx="706500" cy="312000"/>
          </a:xfrm>
          <a:prstGeom prst="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txBox="1"/>
          <p:nvPr/>
        </p:nvSpPr>
        <p:spPr>
          <a:xfrm>
            <a:off x="9089800" y="3052775"/>
            <a:ext cx="2796000" cy="2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200">
                <a:latin typeface="Nunito"/>
                <a:ea typeface="Nunito"/>
                <a:cs typeface="Nunito"/>
                <a:sym typeface="Nunito"/>
              </a:rPr>
              <a:t>Scan Parts Assembled and Close MO</a:t>
            </a:r>
            <a:endParaRPr sz="1200">
              <a:latin typeface="Nunito"/>
              <a:ea typeface="Nunito"/>
              <a:cs typeface="Nunito"/>
              <a:sym typeface="Nunito"/>
            </a:endParaRPr>
          </a:p>
        </p:txBody>
      </p:sp>
      <p:pic>
        <p:nvPicPr>
          <p:cNvPr id="232" name="Google Shape;232;p25"/>
          <p:cNvPicPr preferRelativeResize="0"/>
          <p:nvPr/>
        </p:nvPicPr>
        <p:blipFill>
          <a:blip r:embed="rId4">
            <a:alphaModFix/>
          </a:blip>
          <a:stretch>
            <a:fillRect/>
          </a:stretch>
        </p:blipFill>
        <p:spPr>
          <a:xfrm>
            <a:off x="9564344" y="1783375"/>
            <a:ext cx="1846913" cy="1238336"/>
          </a:xfrm>
          <a:prstGeom prst="rect">
            <a:avLst/>
          </a:prstGeom>
          <a:noFill/>
          <a:ln>
            <a:noFill/>
          </a:ln>
        </p:spPr>
      </p:pic>
      <p:pic>
        <p:nvPicPr>
          <p:cNvPr id="233" name="Google Shape;233;p25"/>
          <p:cNvPicPr preferRelativeResize="0"/>
          <p:nvPr/>
        </p:nvPicPr>
        <p:blipFill>
          <a:blip r:embed="rId6">
            <a:alphaModFix/>
          </a:blip>
          <a:stretch>
            <a:fillRect/>
          </a:stretch>
        </p:blipFill>
        <p:spPr>
          <a:xfrm>
            <a:off x="7391575" y="1429515"/>
            <a:ext cx="787303" cy="184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Field Maintenance</a:t>
            </a:r>
            <a:endParaRPr/>
          </a:p>
        </p:txBody>
      </p:sp>
      <p:sp>
        <p:nvSpPr>
          <p:cNvPr id="240" name="Google Shape;240;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1" name="Google Shape;241;p26"/>
          <p:cNvSpPr txBox="1"/>
          <p:nvPr/>
        </p:nvSpPr>
        <p:spPr>
          <a:xfrm>
            <a:off x="149225" y="1073225"/>
            <a:ext cx="11867700" cy="51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22222"/>
                </a:solidFill>
                <a:highlight>
                  <a:schemeClr val="lt1"/>
                </a:highlight>
                <a:latin typeface="Nunito"/>
                <a:ea typeface="Nunito"/>
                <a:cs typeface="Nunito"/>
                <a:sym typeface="Nunito"/>
              </a:rPr>
              <a:t>PROBLEM STATEMENT</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rPr lang="en-US" sz="1200">
                <a:solidFill>
                  <a:srgbClr val="222222"/>
                </a:solidFill>
                <a:highlight>
                  <a:schemeClr val="lt1"/>
                </a:highlight>
                <a:latin typeface="Nunito"/>
                <a:ea typeface="Nunito"/>
                <a:cs typeface="Nunito"/>
                <a:sym typeface="Nunito"/>
              </a:rPr>
              <a:t>Current maintenance module is not fit for purpose for field operations. Highlights are</a:t>
            </a:r>
            <a:endParaRPr sz="1200">
              <a:solidFill>
                <a:srgbClr val="222222"/>
              </a:solidFill>
              <a:highlight>
                <a:schemeClr val="lt1"/>
              </a:highlight>
              <a:latin typeface="Nunito"/>
              <a:ea typeface="Nunito"/>
              <a:cs typeface="Nunito"/>
              <a:sym typeface="Nunito"/>
            </a:endParaRPr>
          </a:p>
          <a:p>
            <a:pPr indent="0" lvl="0" marL="0" marR="0" rtl="0" algn="l">
              <a:lnSpc>
                <a:spcPct val="100000"/>
              </a:lnSpc>
              <a:spcBef>
                <a:spcPts val="0"/>
              </a:spcBef>
              <a:spcAft>
                <a:spcPts val="0"/>
              </a:spcAft>
              <a:buNone/>
            </a:pPr>
            <a:r>
              <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Rigid system. Specific parts have to go to specific KOKOpoints</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Responsibilities don’t lie with the right users</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It is labour and time intensive</a:t>
            </a:r>
            <a:endParaRPr sz="1200">
              <a:solidFill>
                <a:srgbClr val="222222"/>
              </a:solidFill>
              <a:highlight>
                <a:schemeClr val="lt1"/>
              </a:highlight>
              <a:latin typeface="Nunito"/>
              <a:ea typeface="Nunito"/>
              <a:cs typeface="Nunito"/>
              <a:sym typeface="Nunito"/>
            </a:endParaRPr>
          </a:p>
          <a:p>
            <a:pPr indent="0" lvl="0" marL="0" marR="0" rtl="0" algn="l">
              <a:lnSpc>
                <a:spcPct val="100000"/>
              </a:lnSpc>
              <a:spcBef>
                <a:spcPts val="0"/>
              </a:spcBef>
              <a:spcAft>
                <a:spcPts val="0"/>
              </a:spcAft>
              <a:buNone/>
            </a:pPr>
            <a:r>
              <a:t/>
            </a:r>
            <a:endParaRPr sz="1200">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sz="1200">
              <a:solidFill>
                <a:srgbClr val="222222"/>
              </a:solidFill>
              <a:highlight>
                <a:schemeClr val="lt1"/>
              </a:highlight>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7"/>
          <p:cNvSpPr txBox="1"/>
          <p:nvPr/>
        </p:nvSpPr>
        <p:spPr>
          <a:xfrm>
            <a:off x="149225" y="1073225"/>
            <a:ext cx="118764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22222"/>
                </a:solidFill>
                <a:highlight>
                  <a:schemeClr val="lt1"/>
                </a:highlight>
                <a:latin typeface="Nunito"/>
                <a:ea typeface="Nunito"/>
                <a:cs typeface="Nunito"/>
                <a:sym typeface="Nunito"/>
              </a:rPr>
              <a:t>VISION</a:t>
            </a:r>
            <a:endParaRPr sz="1200"/>
          </a:p>
        </p:txBody>
      </p:sp>
      <p:sp>
        <p:nvSpPr>
          <p:cNvPr id="248" name="Google Shape;248;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Field Maintenance</a:t>
            </a:r>
            <a:endParaRPr/>
          </a:p>
        </p:txBody>
      </p:sp>
      <p:sp>
        <p:nvSpPr>
          <p:cNvPr id="249" name="Google Shape;249;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50" name="Google Shape;250;p27"/>
          <p:cNvPicPr preferRelativeResize="0"/>
          <p:nvPr/>
        </p:nvPicPr>
        <p:blipFill>
          <a:blip r:embed="rId3">
            <a:alphaModFix/>
          </a:blip>
          <a:stretch>
            <a:fillRect/>
          </a:stretch>
        </p:blipFill>
        <p:spPr>
          <a:xfrm>
            <a:off x="2930963" y="1867575"/>
            <a:ext cx="1403634" cy="1242229"/>
          </a:xfrm>
          <a:prstGeom prst="rect">
            <a:avLst/>
          </a:prstGeom>
          <a:noFill/>
          <a:ln>
            <a:noFill/>
          </a:ln>
        </p:spPr>
      </p:pic>
      <p:sp>
        <p:nvSpPr>
          <p:cNvPr id="251" name="Google Shape;251;p27"/>
          <p:cNvSpPr/>
          <p:nvPr/>
        </p:nvSpPr>
        <p:spPr>
          <a:xfrm>
            <a:off x="5806396" y="2332676"/>
            <a:ext cx="706500" cy="312000"/>
          </a:xfrm>
          <a:prstGeom prst="rightArrow">
            <a:avLst>
              <a:gd fmla="val 50000" name="adj1"/>
              <a:gd fmla="val 50000" name="adj2"/>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txBox="1"/>
          <p:nvPr/>
        </p:nvSpPr>
        <p:spPr>
          <a:xfrm>
            <a:off x="2403413" y="3541425"/>
            <a:ext cx="2980500" cy="2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US" sz="1200">
                <a:latin typeface="Nunito"/>
                <a:ea typeface="Nunito"/>
                <a:cs typeface="Nunito"/>
                <a:sym typeface="Nunito"/>
              </a:rPr>
              <a:t>Remove and Scan Parts</a:t>
            </a:r>
            <a:endParaRPr sz="1200">
              <a:latin typeface="Nunito"/>
              <a:ea typeface="Nunito"/>
              <a:cs typeface="Nunito"/>
              <a:sym typeface="Nunito"/>
            </a:endParaRPr>
          </a:p>
        </p:txBody>
      </p:sp>
      <p:sp>
        <p:nvSpPr>
          <p:cNvPr id="253" name="Google Shape;253;p27"/>
          <p:cNvSpPr txBox="1"/>
          <p:nvPr/>
        </p:nvSpPr>
        <p:spPr>
          <a:xfrm>
            <a:off x="110825" y="4278500"/>
            <a:ext cx="11876400" cy="15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22222"/>
                </a:solidFill>
                <a:highlight>
                  <a:schemeClr val="lt1"/>
                </a:highlight>
                <a:latin typeface="Nunito"/>
                <a:ea typeface="Nunito"/>
                <a:cs typeface="Nunito"/>
                <a:sym typeface="Nunito"/>
              </a:rPr>
              <a:t>VALUE ADDED</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b="1"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Real time update and accountability of inventory</a:t>
            </a:r>
            <a:endParaRPr sz="1200">
              <a:solidFill>
                <a:srgbClr val="222222"/>
              </a:solidFill>
              <a:highlight>
                <a:schemeClr val="lt1"/>
              </a:highlight>
              <a:latin typeface="Nunito"/>
              <a:ea typeface="Nunito"/>
              <a:cs typeface="Nunito"/>
              <a:sym typeface="Nunito"/>
            </a:endParaRPr>
          </a:p>
          <a:p>
            <a:pPr indent="-304800" lvl="0" marL="457200" rtl="0" algn="l">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Automatic receipt to Defective Items Location of the removed parts. Ease of tracking from stores team as they'll just need to validate quantities returned against what was removed</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Not labour </a:t>
            </a:r>
            <a:r>
              <a:rPr lang="en-US" sz="1200">
                <a:solidFill>
                  <a:srgbClr val="222222"/>
                </a:solidFill>
                <a:highlight>
                  <a:schemeClr val="lt1"/>
                </a:highlight>
                <a:latin typeface="Nunito"/>
                <a:ea typeface="Nunito"/>
                <a:cs typeface="Nunito"/>
                <a:sym typeface="Nunito"/>
              </a:rPr>
              <a:t>intensive and responsibilities lie with the right users</a:t>
            </a:r>
            <a:endParaRPr sz="1200">
              <a:solidFill>
                <a:srgbClr val="222222"/>
              </a:solidFill>
              <a:highlight>
                <a:schemeClr val="lt1"/>
              </a:highlight>
              <a:latin typeface="Nunito"/>
              <a:ea typeface="Nunito"/>
              <a:cs typeface="Nunito"/>
              <a:sym typeface="Nunito"/>
            </a:endParaRPr>
          </a:p>
          <a:p>
            <a:pPr indent="-304800" lvl="0" marL="457200" marR="0" rtl="0" algn="l">
              <a:lnSpc>
                <a:spcPct val="100000"/>
              </a:lnSpc>
              <a:spcBef>
                <a:spcPts val="0"/>
              </a:spcBef>
              <a:spcAft>
                <a:spcPts val="0"/>
              </a:spcAft>
              <a:buClr>
                <a:srgbClr val="222222"/>
              </a:buClr>
              <a:buSzPts val="1200"/>
              <a:buFont typeface="Nunito"/>
              <a:buChar char="●"/>
            </a:pPr>
            <a:r>
              <a:rPr lang="en-US" sz="1200">
                <a:solidFill>
                  <a:srgbClr val="222222"/>
                </a:solidFill>
                <a:highlight>
                  <a:schemeClr val="lt1"/>
                </a:highlight>
                <a:latin typeface="Nunito"/>
                <a:ea typeface="Nunito"/>
                <a:cs typeface="Nunito"/>
                <a:sym typeface="Nunito"/>
              </a:rPr>
              <a:t>Any part can go to any KP</a:t>
            </a:r>
            <a:endParaRPr sz="1200">
              <a:solidFill>
                <a:srgbClr val="222222"/>
              </a:solidFill>
              <a:highlight>
                <a:schemeClr val="lt1"/>
              </a:highlight>
              <a:latin typeface="Nunito"/>
              <a:ea typeface="Nunito"/>
              <a:cs typeface="Nunito"/>
              <a:sym typeface="Nunito"/>
            </a:endParaRPr>
          </a:p>
        </p:txBody>
      </p:sp>
      <p:pic>
        <p:nvPicPr>
          <p:cNvPr id="254" name="Google Shape;254;p27"/>
          <p:cNvPicPr preferRelativeResize="0"/>
          <p:nvPr/>
        </p:nvPicPr>
        <p:blipFill>
          <a:blip r:embed="rId4">
            <a:alphaModFix/>
          </a:blip>
          <a:stretch>
            <a:fillRect/>
          </a:stretch>
        </p:blipFill>
        <p:spPr>
          <a:xfrm>
            <a:off x="1941363" y="1565215"/>
            <a:ext cx="787303" cy="1846900"/>
          </a:xfrm>
          <a:prstGeom prst="rect">
            <a:avLst/>
          </a:prstGeom>
          <a:noFill/>
          <a:ln>
            <a:noFill/>
          </a:ln>
        </p:spPr>
      </p:pic>
      <p:pic>
        <p:nvPicPr>
          <p:cNvPr id="255" name="Google Shape;255;p27"/>
          <p:cNvPicPr preferRelativeResize="0"/>
          <p:nvPr/>
        </p:nvPicPr>
        <p:blipFill rotWithShape="1">
          <a:blip r:embed="rId5">
            <a:alphaModFix/>
          </a:blip>
          <a:srcRect b="18314" l="0" r="0" t="18378"/>
          <a:stretch/>
        </p:blipFill>
        <p:spPr>
          <a:xfrm>
            <a:off x="4536888" y="2004413"/>
            <a:ext cx="1083061" cy="968526"/>
          </a:xfrm>
          <a:prstGeom prst="rect">
            <a:avLst/>
          </a:prstGeom>
          <a:noFill/>
          <a:ln>
            <a:noFill/>
          </a:ln>
        </p:spPr>
      </p:pic>
      <p:pic>
        <p:nvPicPr>
          <p:cNvPr id="256" name="Google Shape;256;p27"/>
          <p:cNvPicPr preferRelativeResize="0"/>
          <p:nvPr/>
        </p:nvPicPr>
        <p:blipFill>
          <a:blip r:embed="rId3">
            <a:alphaModFix/>
          </a:blip>
          <a:stretch>
            <a:fillRect/>
          </a:stretch>
        </p:blipFill>
        <p:spPr>
          <a:xfrm>
            <a:off x="6650050" y="1867575"/>
            <a:ext cx="1403634" cy="1242229"/>
          </a:xfrm>
          <a:prstGeom prst="rect">
            <a:avLst/>
          </a:prstGeom>
          <a:noFill/>
          <a:ln>
            <a:noFill/>
          </a:ln>
        </p:spPr>
      </p:pic>
      <p:pic>
        <p:nvPicPr>
          <p:cNvPr id="257" name="Google Shape;257;p27"/>
          <p:cNvPicPr preferRelativeResize="0"/>
          <p:nvPr/>
        </p:nvPicPr>
        <p:blipFill>
          <a:blip r:embed="rId4">
            <a:alphaModFix/>
          </a:blip>
          <a:stretch>
            <a:fillRect/>
          </a:stretch>
        </p:blipFill>
        <p:spPr>
          <a:xfrm>
            <a:off x="8153713" y="1565240"/>
            <a:ext cx="787303" cy="1846900"/>
          </a:xfrm>
          <a:prstGeom prst="rect">
            <a:avLst/>
          </a:prstGeom>
          <a:noFill/>
          <a:ln>
            <a:noFill/>
          </a:ln>
        </p:spPr>
      </p:pic>
      <p:pic>
        <p:nvPicPr>
          <p:cNvPr id="258" name="Google Shape;258;p27"/>
          <p:cNvPicPr preferRelativeResize="0"/>
          <p:nvPr/>
        </p:nvPicPr>
        <p:blipFill rotWithShape="1">
          <a:blip r:embed="rId5">
            <a:alphaModFix/>
          </a:blip>
          <a:srcRect b="18314" l="0" r="0" t="18378"/>
          <a:stretch/>
        </p:blipFill>
        <p:spPr>
          <a:xfrm>
            <a:off x="9167588" y="2004425"/>
            <a:ext cx="1083061" cy="968526"/>
          </a:xfrm>
          <a:prstGeom prst="rect">
            <a:avLst/>
          </a:prstGeom>
          <a:noFill/>
          <a:ln>
            <a:noFill/>
          </a:ln>
        </p:spPr>
      </p:pic>
      <p:sp>
        <p:nvSpPr>
          <p:cNvPr id="259" name="Google Shape;259;p27"/>
          <p:cNvSpPr txBox="1"/>
          <p:nvPr/>
        </p:nvSpPr>
        <p:spPr>
          <a:xfrm>
            <a:off x="7057113" y="3503800"/>
            <a:ext cx="2980500" cy="2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US" sz="1200">
                <a:latin typeface="Nunito"/>
                <a:ea typeface="Nunito"/>
                <a:cs typeface="Nunito"/>
                <a:sym typeface="Nunito"/>
              </a:rPr>
              <a:t>Add and Scan Parts</a:t>
            </a:r>
            <a:endParaRPr sz="12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8"/>
          <p:cNvSpPr txBox="1"/>
          <p:nvPr/>
        </p:nvSpPr>
        <p:spPr>
          <a:xfrm>
            <a:off x="157800" y="1079963"/>
            <a:ext cx="11876400" cy="8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22222"/>
                </a:solidFill>
                <a:highlight>
                  <a:schemeClr val="lt1"/>
                </a:highlight>
                <a:latin typeface="Nunito"/>
                <a:ea typeface="Nunito"/>
                <a:cs typeface="Nunito"/>
                <a:sym typeface="Nunito"/>
              </a:rPr>
              <a:t>PROBLEM STATEMENT</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rPr lang="en-US" sz="1200">
                <a:solidFill>
                  <a:srgbClr val="222222"/>
                </a:solidFill>
                <a:highlight>
                  <a:schemeClr val="lt1"/>
                </a:highlight>
                <a:latin typeface="Nunito"/>
                <a:ea typeface="Nunito"/>
                <a:cs typeface="Nunito"/>
                <a:sym typeface="Nunito"/>
              </a:rPr>
              <a:t>Absence of end to end tracking of parts since the respective processes are managed manually with a number of gaps. Once a KP has been assembled, that’s the end of the tracking and we are not in a </a:t>
            </a:r>
            <a:r>
              <a:rPr lang="en-US" sz="1200">
                <a:solidFill>
                  <a:srgbClr val="222222"/>
                </a:solidFill>
                <a:highlight>
                  <a:schemeClr val="lt1"/>
                </a:highlight>
                <a:latin typeface="Nunito"/>
                <a:ea typeface="Nunito"/>
                <a:cs typeface="Nunito"/>
                <a:sym typeface="Nunito"/>
              </a:rPr>
              <a:t>position</a:t>
            </a:r>
            <a:r>
              <a:rPr lang="en-US" sz="1200">
                <a:solidFill>
                  <a:srgbClr val="222222"/>
                </a:solidFill>
                <a:highlight>
                  <a:schemeClr val="lt1"/>
                </a:highlight>
                <a:latin typeface="Nunito"/>
                <a:ea typeface="Nunito"/>
                <a:cs typeface="Nunito"/>
                <a:sym typeface="Nunito"/>
              </a:rPr>
              <a:t> to know replaced parts and when it was done</a:t>
            </a:r>
            <a:endParaRPr sz="1200">
              <a:solidFill>
                <a:srgbClr val="222222"/>
              </a:solidFill>
              <a:highlight>
                <a:schemeClr val="lt1"/>
              </a:highlight>
              <a:latin typeface="Nunito"/>
              <a:ea typeface="Nunito"/>
              <a:cs typeface="Nunito"/>
              <a:sym typeface="Nunito"/>
            </a:endParaRPr>
          </a:p>
        </p:txBody>
      </p:sp>
      <p:sp>
        <p:nvSpPr>
          <p:cNvPr id="266" name="Google Shape;26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Performance Tracking &amp; </a:t>
            </a:r>
            <a:r>
              <a:rPr lang="en-US"/>
              <a:t>Analysis</a:t>
            </a:r>
            <a:endParaRPr/>
          </a:p>
        </p:txBody>
      </p:sp>
      <p:sp>
        <p:nvSpPr>
          <p:cNvPr id="267" name="Google Shape;267;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68" name="Google Shape;268;p28"/>
          <p:cNvPicPr preferRelativeResize="0"/>
          <p:nvPr/>
        </p:nvPicPr>
        <p:blipFill>
          <a:blip r:embed="rId3">
            <a:alphaModFix/>
          </a:blip>
          <a:stretch>
            <a:fillRect/>
          </a:stretch>
        </p:blipFill>
        <p:spPr>
          <a:xfrm>
            <a:off x="2930963" y="3086775"/>
            <a:ext cx="1403634" cy="1242229"/>
          </a:xfrm>
          <a:prstGeom prst="rect">
            <a:avLst/>
          </a:prstGeom>
          <a:noFill/>
          <a:ln>
            <a:noFill/>
          </a:ln>
        </p:spPr>
      </p:pic>
      <p:sp>
        <p:nvSpPr>
          <p:cNvPr id="269" name="Google Shape;269;p28"/>
          <p:cNvSpPr txBox="1"/>
          <p:nvPr/>
        </p:nvSpPr>
        <p:spPr>
          <a:xfrm>
            <a:off x="3380623" y="4842675"/>
            <a:ext cx="2588100" cy="26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US" sz="1200">
                <a:latin typeface="Nunito"/>
                <a:ea typeface="Nunito"/>
                <a:cs typeface="Nunito"/>
                <a:sym typeface="Nunito"/>
              </a:rPr>
              <a:t>End to end tracking of parts</a:t>
            </a:r>
            <a:endParaRPr sz="1200">
              <a:latin typeface="Nunito"/>
              <a:ea typeface="Nunito"/>
              <a:cs typeface="Nunito"/>
              <a:sym typeface="Nunito"/>
            </a:endParaRPr>
          </a:p>
        </p:txBody>
      </p:sp>
      <p:sp>
        <p:nvSpPr>
          <p:cNvPr id="270" name="Google Shape;270;p28"/>
          <p:cNvSpPr txBox="1"/>
          <p:nvPr/>
        </p:nvSpPr>
        <p:spPr>
          <a:xfrm>
            <a:off x="157800" y="5421500"/>
            <a:ext cx="11876400" cy="88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22222"/>
                </a:solidFill>
                <a:highlight>
                  <a:schemeClr val="lt1"/>
                </a:highlight>
                <a:latin typeface="Nunito"/>
                <a:ea typeface="Nunito"/>
                <a:cs typeface="Nunito"/>
                <a:sym typeface="Nunito"/>
              </a:rPr>
              <a:t>VALUE ADDED</a:t>
            </a:r>
            <a:endParaRPr b="1">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t/>
            </a:r>
            <a:endParaRPr b="1" sz="1200">
              <a:solidFill>
                <a:srgbClr val="222222"/>
              </a:solidFill>
              <a:highlight>
                <a:schemeClr val="lt1"/>
              </a:highlight>
              <a:latin typeface="Nunito"/>
              <a:ea typeface="Nunito"/>
              <a:cs typeface="Nunito"/>
              <a:sym typeface="Nunito"/>
            </a:endParaRPr>
          </a:p>
          <a:p>
            <a:pPr indent="0" lvl="0" marL="0" rtl="0" algn="l">
              <a:spcBef>
                <a:spcPts val="0"/>
              </a:spcBef>
              <a:spcAft>
                <a:spcPts val="0"/>
              </a:spcAft>
              <a:buNone/>
            </a:pPr>
            <a:r>
              <a:rPr lang="en-US" sz="1200">
                <a:solidFill>
                  <a:srgbClr val="222222"/>
                </a:solidFill>
                <a:highlight>
                  <a:schemeClr val="lt1"/>
                </a:highlight>
                <a:latin typeface="Nunito"/>
                <a:ea typeface="Nunito"/>
                <a:cs typeface="Nunito"/>
                <a:sym typeface="Nunito"/>
              </a:rPr>
              <a:t>Systemizing the production and maintenance processes generates value in performance analysis of parts</a:t>
            </a:r>
            <a:endParaRPr sz="1200">
              <a:solidFill>
                <a:srgbClr val="222222"/>
              </a:solidFill>
              <a:highlight>
                <a:schemeClr val="lt1"/>
              </a:highlight>
              <a:latin typeface="Nunito"/>
              <a:ea typeface="Nunito"/>
              <a:cs typeface="Nunito"/>
              <a:sym typeface="Nunito"/>
            </a:endParaRPr>
          </a:p>
        </p:txBody>
      </p:sp>
      <p:pic>
        <p:nvPicPr>
          <p:cNvPr id="271" name="Google Shape;271;p28"/>
          <p:cNvPicPr preferRelativeResize="0"/>
          <p:nvPr/>
        </p:nvPicPr>
        <p:blipFill>
          <a:blip r:embed="rId4">
            <a:alphaModFix/>
          </a:blip>
          <a:stretch>
            <a:fillRect/>
          </a:stretch>
        </p:blipFill>
        <p:spPr>
          <a:xfrm>
            <a:off x="1941363" y="2784415"/>
            <a:ext cx="787303" cy="1846900"/>
          </a:xfrm>
          <a:prstGeom prst="rect">
            <a:avLst/>
          </a:prstGeom>
          <a:noFill/>
          <a:ln>
            <a:noFill/>
          </a:ln>
        </p:spPr>
      </p:pic>
      <p:pic>
        <p:nvPicPr>
          <p:cNvPr id="272" name="Google Shape;272;p28"/>
          <p:cNvPicPr preferRelativeResize="0"/>
          <p:nvPr/>
        </p:nvPicPr>
        <p:blipFill>
          <a:blip r:embed="rId5">
            <a:alphaModFix/>
          </a:blip>
          <a:stretch>
            <a:fillRect/>
          </a:stretch>
        </p:blipFill>
        <p:spPr>
          <a:xfrm>
            <a:off x="5041650" y="2784425"/>
            <a:ext cx="3134509" cy="1846899"/>
          </a:xfrm>
          <a:prstGeom prst="rect">
            <a:avLst/>
          </a:prstGeom>
          <a:noFill/>
          <a:ln>
            <a:noFill/>
          </a:ln>
        </p:spPr>
      </p:pic>
      <p:sp>
        <p:nvSpPr>
          <p:cNvPr id="273" name="Google Shape;273;p28"/>
          <p:cNvSpPr txBox="1"/>
          <p:nvPr/>
        </p:nvSpPr>
        <p:spPr>
          <a:xfrm>
            <a:off x="157800" y="2129375"/>
            <a:ext cx="118764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rgbClr val="222222"/>
                </a:solidFill>
                <a:highlight>
                  <a:schemeClr val="lt1"/>
                </a:highlight>
                <a:latin typeface="Nunito"/>
                <a:ea typeface="Nunito"/>
                <a:cs typeface="Nunito"/>
                <a:sym typeface="Nunito"/>
              </a:rPr>
              <a:t>VISION</a:t>
            </a:r>
            <a:endParaRPr sz="1200">
              <a:solidFill>
                <a:srgbClr val="222222"/>
              </a:solidFill>
              <a:highlight>
                <a:schemeClr val="lt1"/>
              </a:highlight>
              <a:latin typeface="Nunito"/>
              <a:ea typeface="Nunito"/>
              <a:cs typeface="Nunito"/>
              <a:sym typeface="Nunito"/>
            </a:endParaRPr>
          </a:p>
          <a:p>
            <a:pPr indent="0" lvl="0" marL="0" marR="0" rtl="0" algn="l">
              <a:lnSpc>
                <a:spcPct val="100000"/>
              </a:lnSpc>
              <a:spcBef>
                <a:spcPts val="0"/>
              </a:spcBef>
              <a:spcAft>
                <a:spcPts val="0"/>
              </a:spcAft>
              <a:buNone/>
            </a:pPr>
            <a:r>
              <a:t/>
            </a:r>
            <a:endParaRPr sz="1200">
              <a:solidFill>
                <a:srgbClr val="222222"/>
              </a:solidFill>
              <a:highlight>
                <a:schemeClr val="lt1"/>
              </a:highlight>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